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312" r:id="rId2"/>
    <p:sldId id="343" r:id="rId3"/>
    <p:sldId id="336" r:id="rId4"/>
    <p:sldId id="314" r:id="rId5"/>
    <p:sldId id="258" r:id="rId6"/>
    <p:sldId id="291" r:id="rId7"/>
    <p:sldId id="316" r:id="rId8"/>
    <p:sldId id="317" r:id="rId9"/>
    <p:sldId id="340" r:id="rId10"/>
    <p:sldId id="347" r:id="rId11"/>
    <p:sldId id="341" r:id="rId12"/>
    <p:sldId id="320" r:id="rId13"/>
    <p:sldId id="358" r:id="rId14"/>
    <p:sldId id="359" r:id="rId15"/>
    <p:sldId id="360" r:id="rId16"/>
    <p:sldId id="361" r:id="rId17"/>
    <p:sldId id="344" r:id="rId18"/>
    <p:sldId id="346" r:id="rId19"/>
    <p:sldId id="319" r:id="rId20"/>
    <p:sldId id="318" r:id="rId21"/>
    <p:sldId id="324" r:id="rId22"/>
    <p:sldId id="349" r:id="rId23"/>
    <p:sldId id="351" r:id="rId24"/>
    <p:sldId id="352" r:id="rId25"/>
    <p:sldId id="350" r:id="rId26"/>
    <p:sldId id="353" r:id="rId27"/>
    <p:sldId id="342" r:id="rId28"/>
    <p:sldId id="376" r:id="rId29"/>
    <p:sldId id="377" r:id="rId30"/>
    <p:sldId id="355" r:id="rId31"/>
    <p:sldId id="363" r:id="rId32"/>
    <p:sldId id="357" r:id="rId33"/>
    <p:sldId id="356" r:id="rId34"/>
    <p:sldId id="337" r:id="rId35"/>
    <p:sldId id="339" r:id="rId36"/>
    <p:sldId id="373" r:id="rId37"/>
    <p:sldId id="332" r:id="rId38"/>
    <p:sldId id="378" r:id="rId39"/>
    <p:sldId id="381" r:id="rId40"/>
    <p:sldId id="371" r:id="rId41"/>
    <p:sldId id="379" r:id="rId42"/>
    <p:sldId id="380" r:id="rId43"/>
    <p:sldId id="367" r:id="rId44"/>
    <p:sldId id="368" r:id="rId45"/>
    <p:sldId id="369" r:id="rId46"/>
    <p:sldId id="382" r:id="rId47"/>
    <p:sldId id="383" r:id="rId48"/>
    <p:sldId id="384" r:id="rId49"/>
    <p:sldId id="372" r:id="rId50"/>
    <p:sldId id="333" r:id="rId51"/>
    <p:sldId id="374" r:id="rId52"/>
    <p:sldId id="267" r:id="rId53"/>
    <p:sldId id="334" r:id="rId54"/>
    <p:sldId id="335" r:id="rId55"/>
    <p:sldId id="313" r:id="rId56"/>
    <p:sldId id="315" r:id="rId57"/>
    <p:sldId id="260" r:id="rId58"/>
    <p:sldId id="311" r:id="rId59"/>
    <p:sldId id="278" r:id="rId60"/>
    <p:sldId id="306" r:id="rId61"/>
    <p:sldId id="273" r:id="rId62"/>
    <p:sldId id="297" r:id="rId63"/>
    <p:sldId id="282" r:id="rId64"/>
    <p:sldId id="275" r:id="rId65"/>
    <p:sldId id="292" r:id="rId66"/>
    <p:sldId id="283" r:id="rId67"/>
    <p:sldId id="286" r:id="rId68"/>
    <p:sldId id="300" r:id="rId69"/>
    <p:sldId id="307" r:id="rId70"/>
    <p:sldId id="301" r:id="rId71"/>
    <p:sldId id="302" r:id="rId72"/>
    <p:sldId id="303" r:id="rId73"/>
    <p:sldId id="310" r:id="rId74"/>
    <p:sldId id="304" r:id="rId75"/>
    <p:sldId id="308" r:id="rId76"/>
    <p:sldId id="309" r:id="rId77"/>
    <p:sldId id="274" r:id="rId78"/>
    <p:sldId id="28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42"/>
    <p:restoredTop sz="96395"/>
  </p:normalViewPr>
  <p:slideViewPr>
    <p:cSldViewPr snapToGrid="0" snapToObjects="1">
      <p:cViewPr varScale="1">
        <p:scale>
          <a:sx n="122" d="100"/>
          <a:sy n="122" d="100"/>
        </p:scale>
        <p:origin x="224" y="95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8</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57</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64</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65</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16.08.22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16.08.22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16.08.22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16.08.22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16.08.22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16.08.22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16.08.22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16.08.22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16.08.22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16.08.22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16.08.22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16.08.22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12675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2228-2FC3-6AFB-2861-7F54D42FC72F}"/>
              </a:ext>
            </a:extLst>
          </p:cNvPr>
          <p:cNvSpPr>
            <a:spLocks noGrp="1"/>
          </p:cNvSpPr>
          <p:nvPr>
            <p:ph type="title"/>
          </p:nvPr>
        </p:nvSpPr>
        <p:spPr/>
        <p:txBody>
          <a:bodyPr/>
          <a:lstStyle/>
          <a:p>
            <a:r>
              <a:rPr lang="en-CH" dirty="0"/>
              <a:t>Open discussion</a:t>
            </a:r>
          </a:p>
        </p:txBody>
      </p:sp>
      <p:sp>
        <p:nvSpPr>
          <p:cNvPr id="3" name="Content Placeholder 2">
            <a:extLst>
              <a:ext uri="{FF2B5EF4-FFF2-40B4-BE49-F238E27FC236}">
                <a16:creationId xmlns:a16="http://schemas.microsoft.com/office/drawing/2014/main" id="{60DBE200-4D7F-9CD1-AC65-44895D33D1FC}"/>
              </a:ext>
            </a:extLst>
          </p:cNvPr>
          <p:cNvSpPr>
            <a:spLocks noGrp="1"/>
          </p:cNvSpPr>
          <p:nvPr>
            <p:ph idx="1"/>
          </p:nvPr>
        </p:nvSpPr>
        <p:spPr/>
        <p:txBody>
          <a:bodyPr/>
          <a:lstStyle/>
          <a:p>
            <a:r>
              <a:rPr lang="en-CH" dirty="0"/>
              <a:t>We’ll start by looking at putting things together that belong together</a:t>
            </a:r>
          </a:p>
          <a:p>
            <a:r>
              <a:rPr lang="en-CH" b="1" dirty="0"/>
              <a:t>How do we know what does?</a:t>
            </a:r>
          </a:p>
          <a:p>
            <a:pPr marL="0" indent="0">
              <a:buNone/>
            </a:pPr>
            <a:endParaRPr lang="en-CH" dirty="0"/>
          </a:p>
          <a:p>
            <a:r>
              <a:rPr lang="en-CH" dirty="0"/>
              <a:t>We know data structures that groups data together, lists, dictionaries, etc; and modules and packages that organize code with a similar scope</a:t>
            </a:r>
          </a:p>
          <a:p>
            <a:r>
              <a:rPr lang="en-CH" dirty="0"/>
              <a:t>Here we’ll look at functions and classes as a way to group data and functionality together in a way that is easy to use but remain flexible to changes</a:t>
            </a:r>
          </a:p>
        </p:txBody>
      </p:sp>
      <p:sp>
        <p:nvSpPr>
          <p:cNvPr id="4" name="Footer Placeholder 3">
            <a:extLst>
              <a:ext uri="{FF2B5EF4-FFF2-40B4-BE49-F238E27FC236}">
                <a16:creationId xmlns:a16="http://schemas.microsoft.com/office/drawing/2014/main" id="{FA7F9FBC-3DDF-B735-60B2-CAAA2DD7A66A}"/>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85B34661-EBE8-5B0B-71FF-4CD322215C3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94974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To</a:t>
            </a:r>
            <a:r>
              <a:rPr lang="de-DE" dirty="0"/>
              <a:t> </a:t>
            </a:r>
            <a:r>
              <a:rPr lang="de-DE" dirty="0" err="1"/>
              <a:t>make</a:t>
            </a:r>
            <a:r>
              <a:rPr lang="de-DE" dirty="0"/>
              <a:t> </a:t>
            </a:r>
            <a:r>
              <a:rPr lang="de-DE" dirty="0" err="1"/>
              <a:t>the</a:t>
            </a:r>
            <a:r>
              <a:rPr lang="de-DE" dirty="0"/>
              <a:t> </a:t>
            </a:r>
            <a:r>
              <a:rPr lang="de-DE" dirty="0" err="1"/>
              <a:t>behavior</a:t>
            </a:r>
            <a:r>
              <a:rPr lang="de-DE" dirty="0"/>
              <a:t> a </a:t>
            </a:r>
            <a:r>
              <a:rPr lang="de-DE" dirty="0" err="1"/>
              <a:t>little</a:t>
            </a:r>
            <a:r>
              <a:rPr lang="de-DE" dirty="0"/>
              <a:t> </a:t>
            </a:r>
            <a:r>
              <a:rPr lang="de-DE" dirty="0" err="1"/>
              <a:t>bit</a:t>
            </a:r>
            <a:r>
              <a:rPr lang="de-DE" dirty="0"/>
              <a:t> </a:t>
            </a:r>
            <a:r>
              <a:rPr lang="de-DE" dirty="0" err="1"/>
              <a:t>more</a:t>
            </a:r>
            <a:r>
              <a:rPr lang="de-DE" dirty="0"/>
              <a:t> </a:t>
            </a:r>
            <a:r>
              <a:rPr lang="de-DE" dirty="0" err="1"/>
              <a:t>interesting</a:t>
            </a:r>
            <a:r>
              <a:rPr lang="de-DE" dirty="0"/>
              <a:t> </a:t>
            </a:r>
            <a:r>
              <a:rPr lang="de-DE" dirty="0" err="1"/>
              <a:t>the</a:t>
            </a:r>
            <a:r>
              <a:rPr lang="de-DE" dirty="0"/>
              <a:t> </a:t>
            </a:r>
            <a:r>
              <a:rPr lang="de-DE" dirty="0" err="1"/>
              <a:t>walker</a:t>
            </a:r>
            <a:r>
              <a:rPr lang="de-DE" dirty="0"/>
              <a:t> in </a:t>
            </a:r>
            <a:r>
              <a:rPr lang="de-DE" dirty="0" err="1"/>
              <a:t>the</a:t>
            </a:r>
            <a:r>
              <a:rPr lang="de-DE" dirty="0"/>
              <a:t> </a:t>
            </a:r>
            <a:r>
              <a:rPr lang="de-DE" dirty="0" err="1"/>
              <a:t>exercise</a:t>
            </a:r>
            <a:r>
              <a:rPr lang="de-DE" dirty="0"/>
              <a:t>…</a:t>
            </a:r>
          </a:p>
          <a:p>
            <a:pPr lvl="1"/>
            <a:r>
              <a:rPr lang="de-DE" dirty="0" err="1"/>
              <a:t>choses</a:t>
            </a:r>
            <a:r>
              <a:rPr lang="de-DE" dirty="0"/>
              <a:t> </a:t>
            </a:r>
            <a:r>
              <a:rPr lang="de-DE" dirty="0" err="1"/>
              <a:t>its</a:t>
            </a:r>
            <a:r>
              <a:rPr lang="de-DE" dirty="0"/>
              <a:t> </a:t>
            </a:r>
            <a:r>
              <a:rPr lang="de-DE" dirty="0" err="1"/>
              <a:t>next</a:t>
            </a:r>
            <a:r>
              <a:rPr lang="de-DE" dirty="0"/>
              <a:t> </a:t>
            </a:r>
            <a:r>
              <a:rPr lang="de-DE" dirty="0" err="1"/>
              <a:t>step</a:t>
            </a:r>
            <a:r>
              <a:rPr lang="de-DE" dirty="0"/>
              <a:t> </a:t>
            </a:r>
            <a:r>
              <a:rPr lang="de-DE" dirty="0" err="1"/>
              <a:t>from</a:t>
            </a:r>
            <a:r>
              <a:rPr lang="de-DE" dirty="0"/>
              <a:t> a </a:t>
            </a:r>
            <a:r>
              <a:rPr lang="de-DE" dirty="0" err="1"/>
              <a:t>probability</a:t>
            </a:r>
            <a:endParaRPr lang="de-DE" dirty="0"/>
          </a:p>
          <a:p>
            <a:pPr lvl="1"/>
            <a:r>
              <a:rPr lang="de-DE" dirty="0"/>
              <a:t>Can also </a:t>
            </a:r>
            <a:r>
              <a:rPr lang="de-DE" dirty="0" err="1"/>
              <a:t>walk</a:t>
            </a:r>
            <a:r>
              <a:rPr lang="de-DE" dirty="0"/>
              <a:t> </a:t>
            </a:r>
            <a:r>
              <a:rPr lang="de-DE" dirty="0" err="1"/>
              <a:t>over</a:t>
            </a:r>
            <a:r>
              <a:rPr lang="de-DE" dirty="0"/>
              <a:t> a non uniform </a:t>
            </a:r>
            <a:r>
              <a:rPr lang="de-DE" dirty="0" err="1"/>
              <a:t>background</a:t>
            </a:r>
            <a:r>
              <a:rPr lang="de-DE" dirty="0"/>
              <a:t>, </a:t>
            </a:r>
            <a:r>
              <a:rPr lang="de-DE" dirty="0" err="1"/>
              <a:t>that</a:t>
            </a:r>
            <a:r>
              <a:rPr lang="de-DE" dirty="0"/>
              <a:t> </a:t>
            </a:r>
            <a:r>
              <a:rPr lang="de-DE" dirty="0" err="1"/>
              <a:t>influences</a:t>
            </a:r>
            <a:r>
              <a:rPr lang="de-DE" dirty="0"/>
              <a:t> </a:t>
            </a:r>
            <a:r>
              <a:rPr lang="de-DE" dirty="0" err="1"/>
              <a:t>how</a:t>
            </a:r>
            <a:r>
              <a:rPr lang="de-DE" dirty="0"/>
              <a:t> </a:t>
            </a:r>
            <a:r>
              <a:rPr lang="de-DE" dirty="0" err="1"/>
              <a:t>likely</a:t>
            </a:r>
            <a:r>
              <a:rPr lang="de-DE" dirty="0"/>
              <a:t> </a:t>
            </a:r>
            <a:r>
              <a:rPr lang="de-DE" dirty="0" err="1"/>
              <a:t>it</a:t>
            </a:r>
            <a:r>
              <a:rPr lang="de-DE" dirty="0"/>
              <a:t> </a:t>
            </a:r>
            <a:r>
              <a:rPr lang="de-DE" dirty="0" err="1"/>
              <a:t>is</a:t>
            </a:r>
            <a:r>
              <a:rPr lang="de-DE" dirty="0"/>
              <a:t> </a:t>
            </a:r>
            <a:r>
              <a:rPr lang="de-DE" dirty="0" err="1"/>
              <a:t>to</a:t>
            </a:r>
            <a:r>
              <a:rPr lang="de-DE" dirty="0"/>
              <a:t> </a:t>
            </a:r>
            <a:r>
              <a:rPr lang="de-DE" dirty="0" err="1"/>
              <a:t>go</a:t>
            </a:r>
            <a:r>
              <a:rPr lang="de-DE" dirty="0"/>
              <a:t> </a:t>
            </a:r>
            <a:r>
              <a:rPr lang="de-DE" dirty="0" err="1"/>
              <a:t>there</a:t>
            </a:r>
            <a:endParaRPr lang="en-CH" dirty="0"/>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lnSpcReduction="10000"/>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a:p>
            <a:r>
              <a:rPr lang="en-US" dirty="0"/>
              <a:t>Have a look at the “Hands-on Walker Step 0” notebook </a:t>
            </a:r>
          </a:p>
          <a:p>
            <a:r>
              <a:rPr lang="en-US" dirty="0"/>
              <a:t>Create a copy of the notebook,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FE0-D8B2-D71F-D7BB-DCA96FC32C2E}"/>
              </a:ext>
            </a:extLst>
          </p:cNvPr>
          <p:cNvSpPr>
            <a:spLocks noGrp="1"/>
          </p:cNvSpPr>
          <p:nvPr>
            <p:ph type="title"/>
          </p:nvPr>
        </p:nvSpPr>
        <p:spPr/>
        <p:txBody>
          <a:bodyPr/>
          <a:lstStyle/>
          <a:p>
            <a:r>
              <a:rPr lang="en-CH" dirty="0"/>
              <a:t>Start: ask who has written a class before</a:t>
            </a:r>
          </a:p>
        </p:txBody>
      </p:sp>
      <p:sp>
        <p:nvSpPr>
          <p:cNvPr id="3" name="Content Placeholder 2">
            <a:extLst>
              <a:ext uri="{FF2B5EF4-FFF2-40B4-BE49-F238E27FC236}">
                <a16:creationId xmlns:a16="http://schemas.microsoft.com/office/drawing/2014/main" id="{5AD5840E-F005-5539-F6FD-0B0F7BE0434B}"/>
              </a:ext>
            </a:extLst>
          </p:cNvPr>
          <p:cNvSpPr>
            <a:spLocks noGrp="1"/>
          </p:cNvSpPr>
          <p:nvPr>
            <p:ph idx="1"/>
          </p:nvPr>
        </p:nvSpPr>
        <p:spPr/>
        <p:txBody>
          <a:bodyPr/>
          <a:lstStyle/>
          <a:p>
            <a:r>
              <a:rPr lang="en-CH" dirty="0"/>
              <a:t>Mix them so they’re paired with someone who didn’t</a:t>
            </a:r>
          </a:p>
        </p:txBody>
      </p:sp>
      <p:sp>
        <p:nvSpPr>
          <p:cNvPr id="4" name="Footer Placeholder 3">
            <a:extLst>
              <a:ext uri="{FF2B5EF4-FFF2-40B4-BE49-F238E27FC236}">
                <a16:creationId xmlns:a16="http://schemas.microsoft.com/office/drawing/2014/main" id="{B93BAA41-E7F2-5153-827B-EBDA5EC49152}"/>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B2DA2077-E69C-EF71-EC7E-30598F41AEE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8415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7C5A8656-8863-8CF0-840C-50029CE4F316}"/>
              </a:ext>
            </a:extLst>
          </p:cNvPr>
          <p:cNvSpPr txBox="1"/>
          <p:nvPr/>
        </p:nvSpPr>
        <p:spPr>
          <a:xfrm>
            <a:off x="5005791" y="5160050"/>
            <a:ext cx="5310908" cy="646331"/>
          </a:xfrm>
          <a:prstGeom prst="rect">
            <a:avLst/>
          </a:prstGeom>
          <a:solidFill>
            <a:srgbClr val="FFFF00"/>
          </a:solidFill>
        </p:spPr>
        <p:txBody>
          <a:bodyPr wrap="square">
            <a:spAutoFit/>
          </a:bodyPr>
          <a:lstStyle/>
          <a:p>
            <a:r>
              <a:rPr lang="de-DE" dirty="0"/>
              <a:t>Lisa: Are </a:t>
            </a:r>
            <a:r>
              <a:rPr lang="de-DE" dirty="0" err="1"/>
              <a:t>we</a:t>
            </a:r>
            <a:r>
              <a:rPr lang="de-DE" dirty="0"/>
              <a:t> </a:t>
            </a:r>
            <a:r>
              <a:rPr lang="de-DE" dirty="0" err="1"/>
              <a:t>going</a:t>
            </a:r>
            <a:r>
              <a:rPr lang="de-DE" dirty="0"/>
              <a:t> </a:t>
            </a:r>
            <a:r>
              <a:rPr lang="de-DE" dirty="0" err="1"/>
              <a:t>to</a:t>
            </a:r>
            <a:r>
              <a:rPr lang="de-DE" dirty="0"/>
              <a:t> live-code </a:t>
            </a:r>
            <a:r>
              <a:rPr lang="de-DE" dirty="0" err="1"/>
              <a:t>this</a:t>
            </a:r>
            <a:r>
              <a:rPr lang="de-DE" dirty="0"/>
              <a:t> </a:t>
            </a:r>
            <a:r>
              <a:rPr lang="de-DE" dirty="0" err="1"/>
              <a:t>part</a:t>
            </a:r>
            <a:r>
              <a:rPr lang="de-DE" dirty="0"/>
              <a:t>? </a:t>
            </a:r>
            <a:r>
              <a:rPr lang="de-DE" dirty="0" err="1"/>
              <a:t>Or</a:t>
            </a:r>
            <a:r>
              <a:rPr lang="de-DE" dirty="0"/>
              <a:t> just </a:t>
            </a:r>
            <a:r>
              <a:rPr lang="de-DE" dirty="0" err="1"/>
              <a:t>show</a:t>
            </a:r>
            <a:r>
              <a:rPr lang="de-DE" dirty="0"/>
              <a:t> </a:t>
            </a:r>
            <a:r>
              <a:rPr lang="de-DE" dirty="0" err="1"/>
              <a:t>the</a:t>
            </a:r>
            <a:r>
              <a:rPr lang="de-DE" dirty="0"/>
              <a:t> </a:t>
            </a:r>
            <a:r>
              <a:rPr lang="de-DE" dirty="0" err="1"/>
              <a:t>screenshots</a:t>
            </a:r>
            <a:r>
              <a:rPr lang="de-DE" dirty="0"/>
              <a:t>?</a:t>
            </a:r>
            <a:endParaRPr lang="en-CH" dirty="0"/>
          </a:p>
        </p:txBody>
      </p:sp>
    </p:spTree>
    <p:extLst>
      <p:ext uri="{BB962C8B-B14F-4D97-AF65-F5344CB8AC3E}">
        <p14:creationId xmlns:p14="http://schemas.microsoft.com/office/powerpoint/2010/main" val="1743346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class changes</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a:t>
            </a:r>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1BF82801-BF86-6482-6177-FAA4352C38AB}"/>
              </a:ext>
            </a:extLst>
          </p:cNvPr>
          <p:cNvSpPr txBox="1"/>
          <p:nvPr/>
        </p:nvSpPr>
        <p:spPr>
          <a:xfrm>
            <a:off x="838200" y="6169708"/>
            <a:ext cx="7305963" cy="923330"/>
          </a:xfrm>
          <a:prstGeom prst="rect">
            <a:avLst/>
          </a:prstGeom>
          <a:solidFill>
            <a:srgbClr val="FFFF00"/>
          </a:solidFill>
        </p:spPr>
        <p:txBody>
          <a:bodyPr wrap="square">
            <a:spAutoFit/>
          </a:bodyPr>
          <a:lstStyle/>
          <a:p>
            <a:r>
              <a:rPr lang="en-CH"/>
              <a:t>show how json works</a:t>
            </a:r>
          </a:p>
          <a:p>
            <a:r>
              <a:rPr lang="en-CH" dirty="0"/>
              <a:t>exercise: do it with json!</a:t>
            </a:r>
          </a:p>
          <a:p>
            <a:r>
              <a:rPr lang="en-CH" dirty="0"/>
              <a:t>Open discussion: what happens when the class changes?</a:t>
            </a:r>
          </a:p>
        </p:txBody>
      </p:sp>
      <p:sp>
        <p:nvSpPr>
          <p:cNvPr id="7" name="TextBox 6">
            <a:extLst>
              <a:ext uri="{FF2B5EF4-FFF2-40B4-BE49-F238E27FC236}">
                <a16:creationId xmlns:a16="http://schemas.microsoft.com/office/drawing/2014/main" id="{AF1BD501-5A66-DBC7-329F-AD64936C99D9}"/>
              </a:ext>
            </a:extLst>
          </p:cNvPr>
          <p:cNvSpPr txBox="1"/>
          <p:nvPr/>
        </p:nvSpPr>
        <p:spPr>
          <a:xfrm>
            <a:off x="6456219" y="3429574"/>
            <a:ext cx="5310908" cy="923330"/>
          </a:xfrm>
          <a:prstGeom prst="rect">
            <a:avLst/>
          </a:prstGeom>
          <a:solidFill>
            <a:srgbClr val="FFFF00"/>
          </a:solidFill>
        </p:spPr>
        <p:txBody>
          <a:bodyPr wrap="square">
            <a:spAutoFit/>
          </a:bodyPr>
          <a:lstStyle/>
          <a:p>
            <a:r>
              <a:rPr lang="en-CH" dirty="0"/>
              <a:t>Demo pickling by hand on “Step 2 factory method”, then change the class and shows that it’s loaded without complaining</a:t>
            </a:r>
          </a:p>
        </p:txBody>
      </p:sp>
    </p:spTree>
    <p:extLst>
      <p:ext uri="{BB962C8B-B14F-4D97-AF65-F5344CB8AC3E}">
        <p14:creationId xmlns:p14="http://schemas.microsoft.com/office/powerpoint/2010/main" val="2841419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demo</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643657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b="1" dirty="0" err="1"/>
              <a:t>Serialize</a:t>
            </a:r>
            <a:r>
              <a:rPr lang="de-DE" b="1" dirty="0"/>
              <a:t> </a:t>
            </a:r>
            <a:r>
              <a:rPr lang="de-DE" b="1" dirty="0" err="1"/>
              <a:t>the</a:t>
            </a:r>
            <a:r>
              <a:rPr lang="de-DE" b="1" dirty="0"/>
              <a:t> Walker</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 notebook </a:t>
            </a:r>
          </a:p>
          <a:p>
            <a:r>
              <a:rPr lang="en-US" dirty="0"/>
              <a:t>Create a copy of the notebook, and 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Tree>
    <p:extLst>
      <p:ext uri="{BB962C8B-B14F-4D97-AF65-F5344CB8AC3E}">
        <p14:creationId xmlns:p14="http://schemas.microsoft.com/office/powerpoint/2010/main" val="93956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1" y="1096962"/>
            <a:ext cx="12192000" cy="3235325"/>
          </a:xfrm>
        </p:spPr>
        <p:txBody>
          <a:bodyPr>
            <a:norm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1524000" y="5275264"/>
            <a:ext cx="9144000" cy="625473"/>
          </a:xfrm>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219892" y="5894685"/>
            <a:ext cx="3909189" cy="923330"/>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Live code </a:t>
            </a:r>
            <a:r>
              <a:rPr lang="de-DE" dirty="0" err="1">
                <a:solidFill>
                  <a:schemeClr val="tx1"/>
                </a:solidFill>
              </a:rPr>
              <a:t>this</a:t>
            </a:r>
            <a:endParaRPr lang="en-DE" dirty="0">
              <a:solidFill>
                <a:schemeClr val="tx1"/>
              </a:solidFill>
            </a:endParaRPr>
          </a:p>
        </p:txBody>
      </p:sp>
    </p:spTree>
    <p:extLst>
      <p:ext uri="{BB962C8B-B14F-4D97-AF65-F5344CB8AC3E}">
        <p14:creationId xmlns:p14="http://schemas.microsoft.com/office/powerpoint/2010/main" val="3623656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en-CH"/>
              <a:t>breaking </a:t>
            </a:r>
            <a:r>
              <a:rPr lang="en-CH"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 notebook </a:t>
            </a:r>
          </a:p>
          <a:p>
            <a:r>
              <a:rPr lang="en-US" dirty="0"/>
              <a:t>Create a copy of the notebook. 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Tree>
    <p:extLst>
      <p:ext uri="{BB962C8B-B14F-4D97-AF65-F5344CB8AC3E}">
        <p14:creationId xmlns:p14="http://schemas.microsoft.com/office/powerpoint/2010/main" val="184532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a:t>You studied the language</a:t>
            </a:r>
          </a:p>
          <a:p>
            <a:r>
              <a:rPr lang="en-CH" sz="2400"/>
              <a:t>You learned the libraries</a:t>
            </a:r>
          </a:p>
          <a:p>
            <a:r>
              <a:rPr lang="en-CH" sz="2400"/>
              <a:t>You coded for months</a:t>
            </a:r>
            <a:br>
              <a:rPr lang="en-CH" sz="2400"/>
            </a:br>
            <a:br>
              <a:rPr lang="en-CH" sz="2400"/>
            </a:br>
            <a:endParaRPr lang="en-CH" sz="2400"/>
          </a:p>
          <a:p>
            <a:r>
              <a:rPr lang="en-CH" sz="2400"/>
              <a:t>And yet the code still feels like a 7-head</a:t>
            </a:r>
            <a:r>
              <a:rPr lang="de-DE" sz="2400" dirty="0" err="1"/>
              <a:t>ed</a:t>
            </a:r>
            <a:r>
              <a:rPr lang="en-CH" sz="2400"/>
              <a:t> apocaliptic monster. Changes are painful, new features break old functionality, reproducing previous results becomes a git-checkout juggling exercise</a:t>
            </a:r>
          </a:p>
          <a:p>
            <a:pPr marL="0" indent="0">
              <a:buNone/>
            </a:pPr>
            <a:endParaRPr lang="en-CH" sz="240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1290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1334525" y="184930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There could be </a:t>
            </a:r>
            <a:r>
              <a:rPr lang="en-DE">
                <a:solidFill>
                  <a:schemeClr val="tx1"/>
                </a:solidFill>
              </a:rPr>
              <a:t>an exer</a:t>
            </a:r>
            <a:r>
              <a:rPr lang="en-US" dirty="0">
                <a:solidFill>
                  <a:schemeClr val="tx1"/>
                </a:solidFill>
              </a:rPr>
              <a:t>c</a:t>
            </a:r>
            <a:r>
              <a:rPr lang="en-DE">
                <a:solidFill>
                  <a:schemeClr val="tx1"/>
                </a:solidFill>
              </a:rPr>
              <a:t>i</a:t>
            </a:r>
            <a:r>
              <a:rPr lang="en-US" dirty="0">
                <a:solidFill>
                  <a:schemeClr val="tx1"/>
                </a:solidFill>
              </a:rPr>
              <a:t>s</a:t>
            </a:r>
            <a:r>
              <a:rPr lang="en-DE">
                <a:solidFill>
                  <a:schemeClr val="tx1"/>
                </a:solidFill>
              </a:rPr>
              <a:t>e </a:t>
            </a:r>
            <a:r>
              <a:rPr lang="en-DE" dirty="0">
                <a:solidFill>
                  <a:schemeClr val="tx1"/>
                </a:solidFill>
              </a:rPr>
              <a:t>where we ask them to simulate a trajectory and save all the appropriate meta data. We ask them to write the json, manager code that  reads it and simulates and saves, and the plotting code. At the end they will have one complete “experiment” folder</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217887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5"/>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6"/>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7"/>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8"/>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679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21FEAD-D522-F74A-A75F-EB58BCF706ED}"/>
              </a:ext>
            </a:extLst>
          </p:cNvPr>
          <p:cNvPicPr>
            <a:picLocks noChangeAspect="1"/>
          </p:cNvPicPr>
          <p:nvPr/>
        </p:nvPicPr>
        <p:blipFill>
          <a:blip r:embed="rId2">
            <a:clrChange>
              <a:clrFrom>
                <a:srgbClr val="FCFCFC"/>
              </a:clrFrom>
              <a:clrTo>
                <a:srgbClr val="FCFCFC">
                  <a:alpha val="0"/>
                </a:srgbClr>
              </a:clrTo>
            </a:clrChange>
          </a:blip>
          <a:stretch>
            <a:fillRect/>
          </a:stretch>
        </p:blipFill>
        <p:spPr>
          <a:xfrm>
            <a:off x="7374467" y="4295669"/>
            <a:ext cx="4817533" cy="2562331"/>
          </a:xfrm>
          <a:prstGeom prst="rect">
            <a:avLst/>
          </a:prstGeom>
        </p:spPr>
      </p:pic>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9138424" cy="4695296"/>
          </a:xfrm>
        </p:spPr>
        <p:txBody>
          <a:bodyPr/>
          <a:lstStyle/>
          <a:p>
            <a:pPr marL="0" indent="0">
              <a:buNone/>
            </a:pPr>
            <a:r>
              <a:rPr lang="en-US" dirty="0"/>
              <a:t>Smell code might work right now, but in time it is going to have one or more of these issues:</a:t>
            </a:r>
          </a:p>
          <a:p>
            <a:r>
              <a:rPr lang="en-US" b="1" dirty="0"/>
              <a:t>Redundant</a:t>
            </a:r>
            <a:r>
              <a:rPr lang="en-US" dirty="0"/>
              <a:t>: an update in one place would need to be duplicated multiple times</a:t>
            </a:r>
          </a:p>
          <a:p>
            <a:r>
              <a:rPr lang="en-US" b="1" dirty="0"/>
              <a:t>Not flexible</a:t>
            </a:r>
            <a:r>
              <a:rPr lang="en-US" dirty="0"/>
              <a:t>: adding new functionality and modifying exiting features require extensive rewrites or hacks</a:t>
            </a:r>
            <a:endParaRPr lang="en-US" b="1" dirty="0"/>
          </a:p>
          <a:p>
            <a:r>
              <a:rPr lang="en-US" b="1" dirty="0"/>
              <a:t>Hard to read and test</a:t>
            </a:r>
            <a:r>
              <a:rPr lang="en-US" dirty="0"/>
              <a:t>: the code that performs the interesting computation is mixed with the code </a:t>
            </a:r>
            <a:br>
              <a:rPr lang="en-US" dirty="0"/>
            </a:br>
            <a:r>
              <a:rPr lang="en-US" dirty="0"/>
              <a:t>that does the repetitive boilerplate</a:t>
            </a:r>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29033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27410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1FC1-E2A7-C623-48C4-099436817AB3}"/>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477607C-19C2-B68F-ED7F-40B881AEC40A}"/>
              </a:ext>
            </a:extLst>
          </p:cNvPr>
          <p:cNvSpPr>
            <a:spLocks noGrp="1"/>
          </p:cNvSpPr>
          <p:nvPr>
            <p:ph idx="1"/>
          </p:nvPr>
        </p:nvSpPr>
        <p:spPr/>
        <p:txBody>
          <a:bodyPr/>
          <a:lstStyle/>
          <a:p>
            <a:r>
              <a:rPr lang="en-CH" dirty="0"/>
              <a:t>We’ll show some code, and put it together and break it apart several times to illustrate how to make it practical to use, but flexible </a:t>
            </a:r>
          </a:p>
          <a:p>
            <a:r>
              <a:rPr lang="en-CH" dirty="0"/>
              <a:t>Then we’ll discuss how to do a similar thing at a research project level</a:t>
            </a:r>
          </a:p>
          <a:p>
            <a:endParaRPr lang="en-CH" dirty="0"/>
          </a:p>
        </p:txBody>
      </p:sp>
      <p:sp>
        <p:nvSpPr>
          <p:cNvPr id="4" name="Footer Placeholder 3">
            <a:extLst>
              <a:ext uri="{FF2B5EF4-FFF2-40B4-BE49-F238E27FC236}">
                <a16:creationId xmlns:a16="http://schemas.microsoft.com/office/drawing/2014/main" id="{7FAF1188-9E74-40B6-D8E9-BBED76F6736D}"/>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57636D9D-227E-9FCB-FEAF-E76962E9C57D}"/>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189067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64271</TotalTime>
  <Words>5721</Words>
  <Application>Microsoft Macintosh PowerPoint</Application>
  <PresentationFormat>Widescreen</PresentationFormat>
  <Paragraphs>643</Paragraphs>
  <Slides>78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Calibri Light</vt:lpstr>
      <vt:lpstr>Consolas</vt:lpstr>
      <vt:lpstr>Courier</vt:lpstr>
      <vt:lpstr>Courier New</vt:lpstr>
      <vt:lpstr>Office Theme</vt:lpstr>
      <vt:lpstr>Schedule option 2; 3.5h</vt:lpstr>
      <vt:lpstr>Start: ask who has written a class before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PowerPoint Presentation</vt:lpstr>
      <vt:lpstr>Chapter 1: Introduction to classes Put together things that belong together</vt:lpstr>
      <vt:lpstr>Open discussion</vt:lpstr>
      <vt:lpstr>Go to “classes” notebooks</vt:lpstr>
      <vt:lpstr>Excursion: let’s walk!</vt:lpstr>
      <vt:lpstr>Excursion: let’s walk!</vt:lpstr>
      <vt:lpstr>Excursion: let’s walk!</vt:lpstr>
      <vt:lpstr>Excursion: let’s walk!</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Persistence and serialization: Saving grouped data</vt:lpstr>
      <vt:lpstr>Serialization demo</vt:lpstr>
      <vt:lpstr>Hands On: Serialize the Walker</vt:lpstr>
      <vt:lpstr>Break out the part that varies independently!</vt:lpstr>
      <vt:lpstr>Break out the part that varies!</vt:lpstr>
      <vt:lpstr>Break out the part that varies!</vt:lpstr>
      <vt:lpstr>Hands On: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Keep things open for extension</vt:lpstr>
      <vt:lpstr>Hooks patterns</vt:lpstr>
      <vt:lpstr>PowerPoint Presentation</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472</cp:revision>
  <cp:lastPrinted>2019-09-03T16:05:03Z</cp:lastPrinted>
  <dcterms:created xsi:type="dcterms:W3CDTF">2018-07-24T12:49:38Z</dcterms:created>
  <dcterms:modified xsi:type="dcterms:W3CDTF">2022-08-16T14:22:41Z</dcterms:modified>
</cp:coreProperties>
</file>